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2" r:id="rId4"/>
    <p:sldId id="263" r:id="rId5"/>
    <p:sldId id="264" r:id="rId6"/>
    <p:sldId id="265" r:id="rId7"/>
    <p:sldId id="266" r:id="rId8"/>
    <p:sldId id="267" r:id="rId9"/>
    <p:sldId id="268" r:id="rId10"/>
    <p:sldId id="261"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p:scale>
          <a:sx n="71" d="100"/>
          <a:sy n="71" d="100"/>
        </p:scale>
        <p:origin x="-127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13/10/2016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13/10/2016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13/10/2016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13/10/2016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13/10/2016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13/10/2016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13/10/2016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13/10/2016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13/10/2016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13/10/2016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13/10/2016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13/10/2016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TEMA: Circuito RC </a:t>
            </a:r>
            <a:endParaRPr lang="es-MX" dirty="0"/>
          </a:p>
        </p:txBody>
      </p:sp>
      <p:sp>
        <p:nvSpPr>
          <p:cNvPr id="4" name="3 Subtítulo"/>
          <p:cNvSpPr txBox="1">
            <a:spLocks noGrp="1"/>
          </p:cNvSpPr>
          <p:nvPr>
            <p:ph type="subTitle" idx="1"/>
          </p:nvPr>
        </p:nvSpPr>
        <p:spPr>
          <a:xfrm>
            <a:off x="1043608" y="3717032"/>
            <a:ext cx="7776864" cy="2616101"/>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Licenciatura en Ingeniería Mecánica</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Profesor(a):Ing. Julio Cesar Lozano </a:t>
            </a:r>
            <a:r>
              <a:rPr lang="es-MX" sz="2000" b="1" dirty="0" err="1" smtClean="0">
                <a:solidFill>
                  <a:schemeClr val="tx1"/>
                </a:solidFill>
                <a:latin typeface="Arial" pitchFamily="34" charset="0"/>
                <a:cs typeface="Arial" pitchFamily="34" charset="0"/>
              </a:rPr>
              <a:t>Rodriguez</a:t>
            </a:r>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Agosto Diciembre 2016</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79512" y="1916832"/>
            <a:ext cx="8229600" cy="1143000"/>
          </a:xfrm>
        </p:spPr>
        <p:txBody>
          <a:bodyPr>
            <a:normAutofit fontScale="90000"/>
          </a:bodyPr>
          <a:lstStyle/>
          <a:p>
            <a:r>
              <a:rPr lang="es-MX" b="1" dirty="0" smtClean="0">
                <a:latin typeface="Arial" pitchFamily="34" charset="0"/>
                <a:cs typeface="Arial" pitchFamily="34" charset="0"/>
              </a:rPr>
              <a:t>Referencias</a:t>
            </a:r>
            <a:br>
              <a:rPr lang="es-MX" b="1" dirty="0" smtClean="0">
                <a:latin typeface="Arial" pitchFamily="34" charset="0"/>
                <a:cs typeface="Arial" pitchFamily="34" charset="0"/>
              </a:rPr>
            </a:br>
            <a:r>
              <a:rPr lang="es-MX" b="1" dirty="0">
                <a:latin typeface="Arial" pitchFamily="34" charset="0"/>
                <a:cs typeface="Arial" pitchFamily="34" charset="0"/>
              </a:rPr>
              <a:t/>
            </a:r>
            <a:br>
              <a:rPr lang="es-MX" b="1" dirty="0">
                <a:latin typeface="Arial" pitchFamily="34" charset="0"/>
                <a:cs typeface="Arial" pitchFamily="34" charset="0"/>
              </a:rPr>
            </a:br>
            <a:r>
              <a:rPr lang="es-MX" sz="2700" dirty="0" err="1">
                <a:latin typeface="Arial" pitchFamily="34" charset="0"/>
                <a:cs typeface="Arial" pitchFamily="34" charset="0"/>
              </a:rPr>
              <a:t>Hallyday</a:t>
            </a:r>
            <a:r>
              <a:rPr lang="es-MX" sz="2700" dirty="0">
                <a:latin typeface="Arial" pitchFamily="34" charset="0"/>
                <a:cs typeface="Arial" pitchFamily="34" charset="0"/>
              </a:rPr>
              <a:t>, R. D. (2009). </a:t>
            </a:r>
            <a:r>
              <a:rPr lang="es-MX" sz="2700" i="1" dirty="0">
                <a:latin typeface="Arial" pitchFamily="34" charset="0"/>
                <a:cs typeface="Arial" pitchFamily="34" charset="0"/>
              </a:rPr>
              <a:t>Física Volumen I y II .</a:t>
            </a:r>
            <a:r>
              <a:rPr lang="es-MX" sz="2700" dirty="0">
                <a:latin typeface="Arial" pitchFamily="34" charset="0"/>
                <a:cs typeface="Arial" pitchFamily="34" charset="0"/>
              </a:rPr>
              <a:t> </a:t>
            </a:r>
            <a:r>
              <a:rPr lang="es-MX" sz="2700" dirty="0" smtClean="0">
                <a:latin typeface="Arial" pitchFamily="34" charset="0"/>
                <a:cs typeface="Arial" pitchFamily="34" charset="0"/>
              </a:rPr>
              <a:t>México</a:t>
            </a:r>
            <a:r>
              <a:rPr lang="es-MX" sz="2700" dirty="0">
                <a:latin typeface="Arial" pitchFamily="34" charset="0"/>
                <a:cs typeface="Arial" pitchFamily="34" charset="0"/>
              </a:rPr>
              <a:t>: CECSA.</a:t>
            </a:r>
            <a:br>
              <a:rPr lang="es-MX" sz="2700" dirty="0">
                <a:latin typeface="Arial" pitchFamily="34" charset="0"/>
                <a:cs typeface="Arial" pitchFamily="34" charset="0"/>
              </a:rPr>
            </a:br>
            <a:endParaRPr lang="es-MX" sz="2700" b="1" dirty="0">
              <a:latin typeface="Arial" pitchFamily="34" charset="0"/>
              <a:cs typeface="Arial" pitchFamily="34" charset="0"/>
            </a:endParaRPr>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TEMA: Circuitos RC</a:t>
            </a:r>
            <a:endParaRPr lang="es-MX" dirty="0"/>
          </a:p>
        </p:txBody>
      </p:sp>
      <p:sp>
        <p:nvSpPr>
          <p:cNvPr id="3" name="2 Marcador de contenido"/>
          <p:cNvSpPr>
            <a:spLocks noGrp="1"/>
          </p:cNvSpPr>
          <p:nvPr>
            <p:ph idx="1"/>
          </p:nvPr>
        </p:nvSpPr>
        <p:spPr>
          <a:xfrm>
            <a:off x="457200" y="1600201"/>
            <a:ext cx="8229600" cy="4133056"/>
          </a:xfrm>
        </p:spPr>
        <p:txBody>
          <a:bodyPr>
            <a:normAutofit/>
          </a:bodyPr>
          <a:lstStyle/>
          <a:p>
            <a:pPr marL="0" indent="0" algn="ctr">
              <a:buNone/>
            </a:pPr>
            <a:r>
              <a:rPr lang="es-MX" sz="2400" b="1" dirty="0" smtClean="0">
                <a:latin typeface="Arial" pitchFamily="34" charset="0"/>
                <a:cs typeface="Arial" pitchFamily="34" charset="0"/>
              </a:rPr>
              <a:t>Resumen</a:t>
            </a:r>
          </a:p>
          <a:p>
            <a:pPr marL="0" indent="0" algn="just">
              <a:buNone/>
            </a:pPr>
            <a:r>
              <a:rPr lang="es-MX" sz="2400" b="1" dirty="0" smtClean="0">
                <a:latin typeface="Arial" pitchFamily="34" charset="0"/>
                <a:cs typeface="Arial" pitchFamily="34" charset="0"/>
              </a:rPr>
              <a:t>Una vez analizados los circuitos con elementos pasivos, es necesario analizar los circuitos desde una perspectiva mas completa, es decir arreglos que en su configuración tengan los tres elementos capacitores, inductores y resistencias. Dichos arreglos obedecen al comportamiento de un circuito de primer orden con lo cual se tendrá que hacer frente a situaciones donde los conocimientos de calculo serán de gran ayuda.</a:t>
            </a:r>
            <a:endParaRPr lang="es-MX" sz="2400" b="1" dirty="0">
              <a:latin typeface="Arial" pitchFamily="34" charset="0"/>
              <a:cs typeface="Arial" pitchFamily="34" charset="0"/>
            </a:endParaRPr>
          </a:p>
          <a:p>
            <a:endParaRPr lang="es-MX" sz="2400" b="1" dirty="0">
              <a:latin typeface="Arial" pitchFamily="34" charset="0"/>
              <a:cs typeface="Arial" pitchFamily="34" charset="0"/>
            </a:endParaRPr>
          </a:p>
          <a:p>
            <a:endParaRPr lang="es-MX" sz="2400" b="1" dirty="0">
              <a:latin typeface="Arial" pitchFamily="34" charset="0"/>
              <a:cs typeface="Arial" pitchFamily="34" charset="0"/>
            </a:endParaRPr>
          </a:p>
        </p:txBody>
      </p:sp>
    </p:spTree>
    <p:extLst>
      <p:ext uri="{BB962C8B-B14F-4D97-AF65-F5344CB8AC3E}">
        <p14:creationId xmlns:p14="http://schemas.microsoft.com/office/powerpoint/2010/main" val="286271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TEMA: Circuitos RC</a:t>
            </a:r>
            <a:endParaRPr lang="es-MX" dirty="0"/>
          </a:p>
        </p:txBody>
      </p:sp>
      <p:sp>
        <p:nvSpPr>
          <p:cNvPr id="3" name="2 Marcador de contenido"/>
          <p:cNvSpPr>
            <a:spLocks noGrp="1"/>
          </p:cNvSpPr>
          <p:nvPr>
            <p:ph idx="1"/>
          </p:nvPr>
        </p:nvSpPr>
        <p:spPr/>
        <p:txBody>
          <a:bodyPr>
            <a:normAutofit fontScale="70000" lnSpcReduction="20000"/>
          </a:bodyPr>
          <a:lstStyle/>
          <a:p>
            <a:pPr marL="0" indent="0" algn="ctr">
              <a:buNone/>
            </a:pPr>
            <a:r>
              <a:rPr lang="es-MX" b="1" dirty="0" err="1" smtClean="0">
                <a:latin typeface="Arial" pitchFamily="34" charset="0"/>
                <a:cs typeface="Arial" pitchFamily="34" charset="0"/>
              </a:rPr>
              <a:t>Abstract</a:t>
            </a:r>
            <a:endParaRPr lang="es-MX" b="1" dirty="0">
              <a:latin typeface="Arial" pitchFamily="34" charset="0"/>
              <a:cs typeface="Arial" pitchFamily="34" charset="0"/>
            </a:endParaRPr>
          </a:p>
          <a:p>
            <a:pPr marL="0" indent="0" algn="just">
              <a:buNone/>
            </a:pPr>
            <a:r>
              <a:rPr lang="en-US" sz="3400" b="1" dirty="0">
                <a:latin typeface="Arial" pitchFamily="34" charset="0"/>
                <a:cs typeface="Arial" pitchFamily="34" charset="0"/>
              </a:rPr>
              <a:t>After analyzing circuits with passive elements , it is necessary to analyze circuits from a more comprehensive perspective , the arrangements that in its configuration elements have three capacitors , inductors and resistors . Such arrangements due to the behavior of a circuit of the first order with which will have to deal with situations where knowledge of calculation will be of great help</a:t>
            </a:r>
            <a:r>
              <a:rPr lang="en-US" sz="3400" dirty="0">
                <a:latin typeface="Arial" pitchFamily="34" charset="0"/>
                <a:cs typeface="Arial" pitchFamily="34" charset="0"/>
              </a:rPr>
              <a:t>.</a:t>
            </a:r>
            <a:endParaRPr lang="es-MX" sz="3400" b="1" dirty="0" smtClean="0">
              <a:latin typeface="Arial" pitchFamily="34" charset="0"/>
              <a:cs typeface="Arial" pitchFamily="34" charset="0"/>
            </a:endParaRPr>
          </a:p>
          <a:p>
            <a:endParaRPr lang="es-MX" b="1" dirty="0">
              <a:latin typeface="Arial" pitchFamily="34" charset="0"/>
              <a:cs typeface="Arial" pitchFamily="34" charset="0"/>
            </a:endParaRPr>
          </a:p>
          <a:p>
            <a:endParaRPr lang="es-MX" b="1" dirty="0">
              <a:latin typeface="Arial" pitchFamily="34" charset="0"/>
              <a:cs typeface="Arial" pitchFamily="34" charset="0"/>
            </a:endParaRPr>
          </a:p>
          <a:p>
            <a:endParaRPr lang="es-MX" b="1" dirty="0">
              <a:latin typeface="Arial" pitchFamily="34" charset="0"/>
              <a:cs typeface="Arial" pitchFamily="34" charset="0"/>
            </a:endParaRPr>
          </a:p>
          <a:p>
            <a:pPr marL="0" indent="0">
              <a:buNone/>
            </a:pPr>
            <a:r>
              <a:rPr lang="es-MX" sz="3400" b="1" dirty="0" err="1">
                <a:latin typeface="Arial" pitchFamily="34" charset="0"/>
                <a:cs typeface="Arial" pitchFamily="34" charset="0"/>
              </a:rPr>
              <a:t>Keywords</a:t>
            </a:r>
            <a:r>
              <a:rPr lang="es-MX" sz="3400" dirty="0">
                <a:latin typeface="Arial" pitchFamily="34" charset="0"/>
                <a:cs typeface="Arial" pitchFamily="34" charset="0"/>
              </a:rPr>
              <a:t>: inductor capacitor, circuitos de primer orden</a:t>
            </a:r>
          </a:p>
        </p:txBody>
      </p:sp>
    </p:spTree>
    <p:extLst>
      <p:ext uri="{BB962C8B-B14F-4D97-AF65-F5344CB8AC3E}">
        <p14:creationId xmlns:p14="http://schemas.microsoft.com/office/powerpoint/2010/main" val="40013659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TEMA: Circuitos RC sin fuente</a:t>
            </a:r>
            <a:endParaRPr lang="es-MX" dirty="0"/>
          </a:p>
        </p:txBody>
      </p:sp>
      <p:sp>
        <p:nvSpPr>
          <p:cNvPr id="3" name="2 Marcador de contenido"/>
          <p:cNvSpPr>
            <a:spLocks noGrp="1"/>
          </p:cNvSpPr>
          <p:nvPr>
            <p:ph idx="1"/>
          </p:nvPr>
        </p:nvSpPr>
        <p:spPr>
          <a:xfrm>
            <a:off x="467544" y="1310034"/>
            <a:ext cx="8229600" cy="4525963"/>
          </a:xfrm>
        </p:spPr>
        <p:txBody>
          <a:bodyPr>
            <a:normAutofit/>
          </a:bodyPr>
          <a:lstStyle/>
          <a:p>
            <a:pPr marL="0" indent="0" algn="just">
              <a:buNone/>
            </a:pPr>
            <a:r>
              <a:rPr lang="es-MX" sz="2400" dirty="0" smtClean="0">
                <a:latin typeface="Arial" pitchFamily="34" charset="0"/>
                <a:cs typeface="Arial" pitchFamily="34" charset="0"/>
              </a:rPr>
              <a:t>Ocurre cuando súbitamente a este arreglo se le desconecta la fuente de alimentación, considere el arreglo dispuesto en la Figura 1 con una alimentación de v(t).</a:t>
            </a:r>
            <a:endParaRPr lang="es-MX" sz="2400" dirty="0">
              <a:latin typeface="Arial" pitchFamily="34" charset="0"/>
              <a:cs typeface="Arial" pitchFamily="34" charset="0"/>
            </a:endParaRPr>
          </a:p>
          <a:p>
            <a:pPr marL="0" indent="0" algn="just">
              <a:buNone/>
            </a:pPr>
            <a:endParaRPr lang="es-MX" dirty="0" smtClean="0"/>
          </a:p>
          <a:p>
            <a:pPr marL="0" indent="0" algn="just">
              <a:buNone/>
            </a:pPr>
            <a:endParaRPr lang="es-MX" dirty="0"/>
          </a:p>
          <a:p>
            <a:pPr marL="0" indent="0" algn="just">
              <a:buNone/>
            </a:pPr>
            <a:endParaRPr lang="es-MX" dirty="0" smtClean="0"/>
          </a:p>
          <a:p>
            <a:pPr marL="0" indent="0" algn="just">
              <a:buNone/>
            </a:pPr>
            <a:endParaRPr lang="es-MX" sz="1400" dirty="0"/>
          </a:p>
          <a:p>
            <a:pPr marL="0" indent="0" algn="just">
              <a:buNone/>
            </a:pPr>
            <a:r>
              <a:rPr lang="es-MX" sz="1400" dirty="0" smtClean="0"/>
              <a:t>                     FIGURA 1</a:t>
            </a:r>
            <a:endParaRPr lang="es-MX" sz="14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5" y="3045612"/>
            <a:ext cx="2376265" cy="2327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3923928" y="2852936"/>
            <a:ext cx="4824536" cy="2308324"/>
          </a:xfrm>
          <a:prstGeom prst="rect">
            <a:avLst/>
          </a:prstGeom>
          <a:noFill/>
        </p:spPr>
        <p:txBody>
          <a:bodyPr wrap="square" rtlCol="0">
            <a:spAutoFit/>
          </a:bodyPr>
          <a:lstStyle/>
          <a:p>
            <a:pPr algn="just"/>
            <a:r>
              <a:rPr lang="es-MX" sz="2400" dirty="0" smtClean="0">
                <a:latin typeface="Arial" pitchFamily="34" charset="0"/>
                <a:cs typeface="Arial" pitchFamily="34" charset="0"/>
              </a:rPr>
              <a:t>Ya que el capacitor esta inicialmente cargado debido a la alimentación  v(t), es posible suponer que en el momento t=0, el voltaje en el capacitor sea de v(t)= V</a:t>
            </a:r>
            <a:r>
              <a:rPr lang="es-MX" sz="1600" dirty="0" smtClean="0">
                <a:latin typeface="Arial" pitchFamily="34" charset="0"/>
                <a:cs typeface="Arial" pitchFamily="34" charset="0"/>
              </a:rPr>
              <a:t>0</a:t>
            </a:r>
            <a:endParaRPr lang="es-MX" sz="1600" dirty="0">
              <a:latin typeface="Arial" pitchFamily="34" charset="0"/>
              <a:cs typeface="Arial" pitchFamily="34" charset="0"/>
            </a:endParaRPr>
          </a:p>
        </p:txBody>
      </p:sp>
    </p:spTree>
    <p:extLst>
      <p:ext uri="{BB962C8B-B14F-4D97-AF65-F5344CB8AC3E}">
        <p14:creationId xmlns:p14="http://schemas.microsoft.com/office/powerpoint/2010/main" val="40013659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251520" y="836712"/>
                <a:ext cx="8784976" cy="4525963"/>
              </a:xfrm>
            </p:spPr>
            <p:txBody>
              <a:bodyPr>
                <a:normAutofit/>
              </a:bodyPr>
              <a:lstStyle/>
              <a:p>
                <a:pPr marL="0" indent="0" algn="just">
                  <a:buNone/>
                </a:pPr>
                <a:r>
                  <a:rPr lang="es-MX" sz="2400" dirty="0" smtClean="0">
                    <a:latin typeface="Arial" pitchFamily="34" charset="0"/>
                    <a:cs typeface="Arial" pitchFamily="34" charset="0"/>
                  </a:rPr>
                  <a:t>Si recordamos que el valor de la energía en un capacitor se define como</a:t>
                </a:r>
                <a14:m>
                  <m:oMath xmlns:m="http://schemas.openxmlformats.org/officeDocument/2006/math">
                    <m:r>
                      <a:rPr lang="es-MX" sz="2400">
                        <a:latin typeface="Cambria Math"/>
                      </a:rPr>
                      <m:t>:</m:t>
                    </m:r>
                    <m:r>
                      <a:rPr lang="es-MX" sz="2400" b="0" i="0" smtClean="0">
                        <a:latin typeface="Cambria Math"/>
                      </a:rPr>
                      <m:t>  </m:t>
                    </m:r>
                  </m:oMath>
                </a14:m>
                <a:endParaRPr lang="es-MX" sz="2400" b="0" i="0" dirty="0" smtClean="0">
                  <a:latin typeface="Arial" pitchFamily="34" charset="0"/>
                  <a:cs typeface="Arial" pitchFamily="34" charset="0"/>
                </a:endParaRPr>
              </a:p>
              <a:p>
                <a:pPr marL="0" indent="0" algn="ctr">
                  <a:buNone/>
                </a:pPr>
                <a14:m>
                  <m:oMathPara xmlns:m="http://schemas.openxmlformats.org/officeDocument/2006/math">
                    <m:oMathParaPr>
                      <m:jc m:val="centerGroup"/>
                    </m:oMathParaPr>
                    <m:oMath xmlns:m="http://schemas.openxmlformats.org/officeDocument/2006/math">
                      <m:r>
                        <a:rPr lang="es-MX" b="0" i="1" smtClean="0">
                          <a:latin typeface="Cambria Math"/>
                        </a:rPr>
                        <m:t>𝑤</m:t>
                      </m:r>
                      <m:d>
                        <m:dPr>
                          <m:ctrlPr>
                            <a:rPr lang="es-MX" b="0" i="1" smtClean="0">
                              <a:latin typeface="Cambria Math"/>
                            </a:rPr>
                          </m:ctrlPr>
                        </m:dPr>
                        <m:e>
                          <m:r>
                            <a:rPr lang="es-MX" b="0" i="1" smtClean="0">
                              <a:latin typeface="Cambria Math"/>
                            </a:rPr>
                            <m:t>0</m:t>
                          </m:r>
                        </m:e>
                      </m:d>
                      <m:r>
                        <a:rPr lang="es-MX" b="0" i="1" smtClean="0">
                          <a:latin typeface="Cambria Math"/>
                        </a:rPr>
                        <m:t>=</m:t>
                      </m:r>
                      <m:f>
                        <m:fPr>
                          <m:ctrlPr>
                            <a:rPr lang="es-MX" b="0" i="1" smtClean="0">
                              <a:latin typeface="Cambria Math"/>
                            </a:rPr>
                          </m:ctrlPr>
                        </m:fPr>
                        <m:num>
                          <m:r>
                            <a:rPr lang="es-MX" b="0" i="1" smtClean="0">
                              <a:latin typeface="Cambria Math"/>
                            </a:rPr>
                            <m:t>1</m:t>
                          </m:r>
                        </m:num>
                        <m:den>
                          <m:r>
                            <a:rPr lang="es-MX" b="0" i="1" smtClean="0">
                              <a:latin typeface="Cambria Math"/>
                            </a:rPr>
                            <m:t>2</m:t>
                          </m:r>
                        </m:den>
                      </m:f>
                      <m:r>
                        <a:rPr lang="es-MX" b="0" i="1" smtClean="0">
                          <a:latin typeface="Cambria Math"/>
                        </a:rPr>
                        <m:t>𝐶</m:t>
                      </m:r>
                      <m:sSup>
                        <m:sSupPr>
                          <m:ctrlPr>
                            <a:rPr lang="es-MX" b="0" i="1" smtClean="0">
                              <a:latin typeface="Cambria Math"/>
                            </a:rPr>
                          </m:ctrlPr>
                        </m:sSupPr>
                        <m:e>
                          <m:r>
                            <a:rPr lang="es-MX" b="0" i="1" smtClean="0">
                              <a:latin typeface="Cambria Math"/>
                            </a:rPr>
                            <m:t>𝑣</m:t>
                          </m:r>
                        </m:e>
                        <m:sup>
                          <m:r>
                            <a:rPr lang="es-MX" b="0" i="1" smtClean="0">
                              <a:latin typeface="Cambria Math"/>
                            </a:rPr>
                            <m:t>2</m:t>
                          </m:r>
                        </m:sup>
                      </m:sSup>
                    </m:oMath>
                  </m:oMathPara>
                </a14:m>
                <a:endParaRPr lang="es-MX" dirty="0" smtClean="0"/>
              </a:p>
              <a:p>
                <a:pPr marL="0" indent="0" algn="just">
                  <a:buNone/>
                </a:pPr>
                <a:r>
                  <a:rPr lang="es-MX" sz="2400" dirty="0" smtClean="0">
                    <a:latin typeface="Arial" pitchFamily="34" charset="0"/>
                    <a:cs typeface="Arial" pitchFamily="34" charset="0"/>
                  </a:rPr>
                  <a:t>Considerando lo anterior  se realiza un análisis nodal en el  nodo superior con lo cual se puede definir la siguiente ecuación:</a:t>
                </a:r>
              </a:p>
              <a:p>
                <a:pPr marL="0" indent="0" algn="just">
                  <a:buNone/>
                </a:pPr>
                <a:r>
                  <a:rPr lang="es-MX" dirty="0" smtClean="0"/>
                  <a:t>      I</a:t>
                </a:r>
                <a:r>
                  <a:rPr lang="es-MX" sz="2000" dirty="0" smtClean="0"/>
                  <a:t>R</a:t>
                </a:r>
                <a:r>
                  <a:rPr lang="es-MX" dirty="0" smtClean="0"/>
                  <a:t>                  </a:t>
                </a:r>
                <a:r>
                  <a:rPr lang="es-MX" dirty="0" err="1" smtClean="0"/>
                  <a:t>Ic</a:t>
                </a:r>
                <a:r>
                  <a:rPr lang="es-MX" dirty="0"/>
                  <a:t> </a:t>
                </a:r>
                <a:r>
                  <a:rPr lang="es-MX" dirty="0" smtClean="0"/>
                  <a:t>                 I</a:t>
                </a:r>
                <a:r>
                  <a:rPr lang="es-MX" sz="2000" dirty="0" smtClean="0"/>
                  <a:t>R </a:t>
                </a:r>
                <a:r>
                  <a:rPr lang="es-MX" dirty="0" smtClean="0"/>
                  <a:t>+</a:t>
                </a:r>
                <a:r>
                  <a:rPr lang="es-MX" sz="2000" dirty="0" smtClean="0"/>
                  <a:t> </a:t>
                </a:r>
                <a:r>
                  <a:rPr lang="es-MX" dirty="0" err="1" smtClean="0"/>
                  <a:t>Ic</a:t>
                </a:r>
                <a:r>
                  <a:rPr lang="es-MX" dirty="0" smtClean="0"/>
                  <a:t> = 0</a:t>
                </a:r>
              </a:p>
              <a:p>
                <a:pPr marL="0" indent="0" algn="just">
                  <a:buNone/>
                </a:pPr>
                <a:r>
                  <a:rPr lang="es-MX" dirty="0"/>
                  <a:t> </a:t>
                </a:r>
                <a:r>
                  <a:rPr lang="es-MX" dirty="0" smtClean="0"/>
                  <a:t>            Nodo</a:t>
                </a:r>
                <a:endParaRPr lang="es-MX" dirty="0"/>
              </a:p>
              <a:p>
                <a:pPr marL="0" indent="0" algn="just">
                  <a:buNone/>
                </a:pPr>
                <a:endParaRPr lang="es-MX" dirty="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251520" y="836712"/>
                <a:ext cx="8784976" cy="4525963"/>
              </a:xfrm>
              <a:blipFill rotWithShape="1">
                <a:blip r:embed="rId4"/>
                <a:stretch>
                  <a:fillRect l="-1041" t="-942" r="-1110"/>
                </a:stretch>
              </a:blipFill>
            </p:spPr>
            <p:txBody>
              <a:bodyPr/>
              <a:lstStyle/>
              <a:p>
                <a:r>
                  <a:rPr lang="es-MX">
                    <a:noFill/>
                  </a:rPr>
                  <a:t> </a:t>
                </a:r>
              </a:p>
            </p:txBody>
          </p:sp>
        </mc:Fallback>
      </mc:AlternateContent>
      <p:grpSp>
        <p:nvGrpSpPr>
          <p:cNvPr id="8" name="7 Grupo"/>
          <p:cNvGrpSpPr/>
          <p:nvPr/>
        </p:nvGrpSpPr>
        <p:grpSpPr>
          <a:xfrm>
            <a:off x="1151620" y="3942111"/>
            <a:ext cx="1512168" cy="216024"/>
            <a:chOff x="1115616" y="3717032"/>
            <a:chExt cx="1512168" cy="216024"/>
          </a:xfrm>
        </p:grpSpPr>
        <p:sp>
          <p:nvSpPr>
            <p:cNvPr id="4" name="3 Elipse"/>
            <p:cNvSpPr/>
            <p:nvPr/>
          </p:nvSpPr>
          <p:spPr>
            <a:xfrm>
              <a:off x="1763688" y="3717032"/>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Flecha derecha"/>
            <p:cNvSpPr/>
            <p:nvPr/>
          </p:nvSpPr>
          <p:spPr>
            <a:xfrm>
              <a:off x="2123728" y="3743321"/>
              <a:ext cx="504056" cy="1897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Flecha derecha"/>
            <p:cNvSpPr/>
            <p:nvPr/>
          </p:nvSpPr>
          <p:spPr>
            <a:xfrm rot="10800000">
              <a:off x="1115616" y="3726533"/>
              <a:ext cx="504056" cy="1897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Tree>
    <p:extLst>
      <p:ext uri="{BB962C8B-B14F-4D97-AF65-F5344CB8AC3E}">
        <p14:creationId xmlns:p14="http://schemas.microsoft.com/office/powerpoint/2010/main" val="40013659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467544" y="692696"/>
                <a:ext cx="8229600" cy="4525963"/>
              </a:xfrm>
            </p:spPr>
            <p:txBody>
              <a:bodyPr>
                <a:normAutofit/>
              </a:bodyPr>
              <a:lstStyle/>
              <a:p>
                <a:pPr marL="0" indent="0" algn="just">
                  <a:buNone/>
                </a:pPr>
                <a:r>
                  <a:rPr lang="es-MX" sz="2400" dirty="0" smtClean="0">
                    <a:latin typeface="Arial" pitchFamily="34" charset="0"/>
                    <a:cs typeface="Arial" pitchFamily="34" charset="0"/>
                  </a:rPr>
                  <a:t>Si definimos las corrientes para cada elemento en su forma diferencial se puede decir lo siguiente:</a:t>
                </a:r>
              </a:p>
              <a:p>
                <a:pPr marL="0" indent="0" algn="just">
                  <a:buNone/>
                </a:pPr>
                <a:r>
                  <a:rPr lang="es-MX" sz="2400" dirty="0">
                    <a:latin typeface="Arial" pitchFamily="34" charset="0"/>
                    <a:cs typeface="Arial" pitchFamily="34" charset="0"/>
                  </a:rPr>
                  <a:t>P</a:t>
                </a:r>
                <a:r>
                  <a:rPr lang="es-MX" sz="2400" dirty="0" smtClean="0">
                    <a:latin typeface="Arial" pitchFamily="34" charset="0"/>
                    <a:cs typeface="Arial" pitchFamily="34" charset="0"/>
                  </a:rPr>
                  <a:t>ara la resistencia</a:t>
                </a:r>
                <a:r>
                  <a:rPr lang="es-MX" dirty="0" smtClean="0"/>
                  <a:t>          </a:t>
                </a:r>
                <a14:m>
                  <m:oMath xmlns:m="http://schemas.openxmlformats.org/officeDocument/2006/math">
                    <m:sSub>
                      <m:sSubPr>
                        <m:ctrlPr>
                          <a:rPr lang="es-MX" i="1" smtClean="0">
                            <a:latin typeface="Cambria Math"/>
                          </a:rPr>
                        </m:ctrlPr>
                      </m:sSubPr>
                      <m:e>
                        <m:r>
                          <a:rPr lang="es-MX" b="0" i="1" smtClean="0">
                            <a:latin typeface="Cambria Math"/>
                          </a:rPr>
                          <m:t>𝐼</m:t>
                        </m:r>
                      </m:e>
                      <m:sub>
                        <m:r>
                          <a:rPr lang="es-MX" b="0" i="1" smtClean="0">
                            <a:latin typeface="Cambria Math"/>
                          </a:rPr>
                          <m:t>𝑅</m:t>
                        </m:r>
                      </m:sub>
                    </m:sSub>
                    <m:r>
                      <a:rPr lang="es-MX" b="0" i="1" smtClean="0">
                        <a:latin typeface="Cambria Math"/>
                      </a:rPr>
                      <m:t>=</m:t>
                    </m:r>
                    <m:f>
                      <m:fPr>
                        <m:ctrlPr>
                          <a:rPr lang="es-MX" b="0" i="1" smtClean="0">
                            <a:latin typeface="Cambria Math"/>
                          </a:rPr>
                        </m:ctrlPr>
                      </m:fPr>
                      <m:num>
                        <m:r>
                          <a:rPr lang="es-MX" b="0" i="1" smtClean="0">
                            <a:latin typeface="Cambria Math"/>
                          </a:rPr>
                          <m:t>𝑣</m:t>
                        </m:r>
                      </m:num>
                      <m:den>
                        <m:r>
                          <a:rPr lang="es-MX" b="0" i="1" smtClean="0">
                            <a:latin typeface="Cambria Math"/>
                          </a:rPr>
                          <m:t>𝑅</m:t>
                        </m:r>
                      </m:den>
                    </m:f>
                  </m:oMath>
                </a14:m>
                <a:endParaRPr lang="es-MX" dirty="0" smtClean="0"/>
              </a:p>
              <a:p>
                <a:pPr marL="0" indent="0" algn="just">
                  <a:buNone/>
                </a:pPr>
                <a:endParaRPr lang="es-MX" dirty="0"/>
              </a:p>
              <a:p>
                <a:pPr marL="0" indent="0" algn="just">
                  <a:buNone/>
                </a:pPr>
                <a:r>
                  <a:rPr lang="es-MX" sz="2400" dirty="0" smtClean="0">
                    <a:latin typeface="Arial" pitchFamily="34" charset="0"/>
                    <a:cs typeface="Arial" pitchFamily="34" charset="0"/>
                  </a:rPr>
                  <a:t>Para el capacitor            </a:t>
                </a:r>
                <a14:m>
                  <m:oMath xmlns:m="http://schemas.openxmlformats.org/officeDocument/2006/math">
                    <m:sSub>
                      <m:sSubPr>
                        <m:ctrlPr>
                          <a:rPr lang="es-MX" i="1" smtClean="0">
                            <a:latin typeface="Cambria Math"/>
                          </a:rPr>
                        </m:ctrlPr>
                      </m:sSubPr>
                      <m:e>
                        <m:r>
                          <a:rPr lang="es-MX" b="0" i="1" smtClean="0">
                            <a:latin typeface="Cambria Math"/>
                          </a:rPr>
                          <m:t>𝐼</m:t>
                        </m:r>
                      </m:e>
                      <m:sub>
                        <m:r>
                          <a:rPr lang="es-MX" b="0" i="1" smtClean="0">
                            <a:latin typeface="Cambria Math"/>
                          </a:rPr>
                          <m:t>𝑐</m:t>
                        </m:r>
                      </m:sub>
                    </m:sSub>
                    <m:r>
                      <a:rPr lang="es-MX" b="0" i="1" smtClean="0">
                        <a:latin typeface="Cambria Math"/>
                      </a:rPr>
                      <m:t>=</m:t>
                    </m:r>
                    <m:r>
                      <a:rPr lang="es-MX" b="0" i="1" smtClean="0">
                        <a:latin typeface="Cambria Math"/>
                      </a:rPr>
                      <m:t>𝑐</m:t>
                    </m:r>
                    <m:f>
                      <m:fPr>
                        <m:ctrlPr>
                          <a:rPr lang="es-MX" b="0" i="1" smtClean="0">
                            <a:latin typeface="Cambria Math"/>
                          </a:rPr>
                        </m:ctrlPr>
                      </m:fPr>
                      <m:num>
                        <m:r>
                          <a:rPr lang="es-MX" b="0" i="1" smtClean="0">
                            <a:latin typeface="Cambria Math"/>
                          </a:rPr>
                          <m:t>𝑑𝑣</m:t>
                        </m:r>
                      </m:num>
                      <m:den>
                        <m:r>
                          <a:rPr lang="es-MX" b="0" i="1" smtClean="0">
                            <a:latin typeface="Cambria Math"/>
                          </a:rPr>
                          <m:t>𝑑𝑡</m:t>
                        </m:r>
                      </m:den>
                    </m:f>
                  </m:oMath>
                </a14:m>
                <a:endParaRPr lang="es-MX" dirty="0" smtClean="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467544" y="692696"/>
                <a:ext cx="8229600" cy="4525963"/>
              </a:xfrm>
              <a:blipFill rotWithShape="1">
                <a:blip r:embed="rId4"/>
                <a:stretch>
                  <a:fillRect l="-1185" t="-943" r="-1111"/>
                </a:stretch>
              </a:blipFill>
            </p:spPr>
            <p:txBody>
              <a:bodyPr/>
              <a:lstStyle/>
              <a:p>
                <a:r>
                  <a:rPr lang="es-MX">
                    <a:noFill/>
                  </a:rPr>
                  <a:t> </a:t>
                </a:r>
              </a:p>
            </p:txBody>
          </p:sp>
        </mc:Fallback>
      </mc:AlternateContent>
    </p:spTree>
    <p:extLst>
      <p:ext uri="{BB962C8B-B14F-4D97-AF65-F5344CB8AC3E}">
        <p14:creationId xmlns:p14="http://schemas.microsoft.com/office/powerpoint/2010/main" val="40013659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467544" y="548680"/>
                <a:ext cx="8229600" cy="5400600"/>
              </a:xfrm>
            </p:spPr>
            <p:txBody>
              <a:bodyPr>
                <a:normAutofit/>
              </a:bodyPr>
              <a:lstStyle/>
              <a:p>
                <a:pPr marL="0" indent="0" algn="just">
                  <a:buNone/>
                </a:pPr>
                <a:r>
                  <a:rPr lang="es-MX" sz="2600" dirty="0" smtClean="0">
                    <a:latin typeface="Arial" pitchFamily="34" charset="0"/>
                    <a:cs typeface="Arial" pitchFamily="34" charset="0"/>
                  </a:rPr>
                  <a:t>Sustituyendo los valores de cada corriente en la ecuación del Nodo queda una ecuación diferencial de primer orden definida como sigue:</a:t>
                </a:r>
              </a:p>
              <a:p>
                <a:pPr marL="0" indent="0" algn="just">
                  <a:buNone/>
                </a:pPr>
                <a:endParaRPr lang="es-MX" dirty="0"/>
              </a:p>
              <a:p>
                <a:pPr marL="0" indent="0" algn="just">
                  <a:buNone/>
                </a:pPr>
                <a14:m>
                  <m:oMathPara xmlns:m="http://schemas.openxmlformats.org/officeDocument/2006/math">
                    <m:oMathParaPr>
                      <m:jc m:val="centerGroup"/>
                    </m:oMathParaPr>
                    <m:oMath xmlns:m="http://schemas.openxmlformats.org/officeDocument/2006/math">
                      <m:sSub>
                        <m:sSubPr>
                          <m:ctrlPr>
                            <a:rPr lang="es-MX" i="1">
                              <a:latin typeface="Cambria Math"/>
                            </a:rPr>
                          </m:ctrlPr>
                        </m:sSubPr>
                        <m:e>
                          <m:r>
                            <a:rPr lang="es-MX" i="1">
                              <a:latin typeface="Cambria Math"/>
                            </a:rPr>
                            <m:t>𝐼</m:t>
                          </m:r>
                        </m:e>
                        <m:sub>
                          <m:r>
                            <a:rPr lang="es-MX" i="1">
                              <a:latin typeface="Cambria Math"/>
                            </a:rPr>
                            <m:t>𝑅</m:t>
                          </m:r>
                        </m:sub>
                      </m:sSub>
                      <m:sSub>
                        <m:sSubPr>
                          <m:ctrlPr>
                            <a:rPr lang="es-MX" i="1">
                              <a:latin typeface="Cambria Math"/>
                            </a:rPr>
                          </m:ctrlPr>
                        </m:sSubPr>
                        <m:e>
                          <m:r>
                            <a:rPr lang="es-MX" b="0" i="1" smtClean="0">
                              <a:latin typeface="Cambria Math"/>
                            </a:rPr>
                            <m:t>+</m:t>
                          </m:r>
                          <m:r>
                            <a:rPr lang="es-MX" i="1">
                              <a:latin typeface="Cambria Math"/>
                            </a:rPr>
                            <m:t>𝐼</m:t>
                          </m:r>
                        </m:e>
                        <m:sub>
                          <m:r>
                            <a:rPr lang="es-MX" i="1">
                              <a:latin typeface="Cambria Math"/>
                            </a:rPr>
                            <m:t>𝑐</m:t>
                          </m:r>
                        </m:sub>
                      </m:sSub>
                      <m:r>
                        <a:rPr lang="es-MX" i="1">
                          <a:latin typeface="Cambria Math"/>
                        </a:rPr>
                        <m:t>=</m:t>
                      </m:r>
                      <m:r>
                        <a:rPr lang="es-MX" b="0" i="1" smtClean="0">
                          <a:latin typeface="Cambria Math"/>
                        </a:rPr>
                        <m:t>0; </m:t>
                      </m:r>
                      <m:r>
                        <a:rPr lang="es-MX" i="1">
                          <a:latin typeface="Cambria Math"/>
                        </a:rPr>
                        <m:t>𝑐</m:t>
                      </m:r>
                      <m:f>
                        <m:fPr>
                          <m:ctrlPr>
                            <a:rPr lang="es-MX" i="1">
                              <a:latin typeface="Cambria Math"/>
                            </a:rPr>
                          </m:ctrlPr>
                        </m:fPr>
                        <m:num>
                          <m:r>
                            <a:rPr lang="es-MX" i="1">
                              <a:latin typeface="Cambria Math"/>
                            </a:rPr>
                            <m:t>𝑑𝑣</m:t>
                          </m:r>
                        </m:num>
                        <m:den>
                          <m:r>
                            <a:rPr lang="es-MX" i="1">
                              <a:latin typeface="Cambria Math"/>
                            </a:rPr>
                            <m:t>𝑑𝑡</m:t>
                          </m:r>
                        </m:den>
                      </m:f>
                      <m:r>
                        <a:rPr lang="es-MX" b="0" i="1" smtClean="0">
                          <a:latin typeface="Cambria Math"/>
                        </a:rPr>
                        <m:t>+</m:t>
                      </m:r>
                      <m:f>
                        <m:fPr>
                          <m:ctrlPr>
                            <a:rPr lang="es-MX" i="1">
                              <a:latin typeface="Cambria Math"/>
                            </a:rPr>
                          </m:ctrlPr>
                        </m:fPr>
                        <m:num>
                          <m:r>
                            <a:rPr lang="es-MX" i="1">
                              <a:latin typeface="Cambria Math"/>
                            </a:rPr>
                            <m:t>𝑣</m:t>
                          </m:r>
                        </m:num>
                        <m:den>
                          <m:r>
                            <a:rPr lang="es-MX" i="1">
                              <a:latin typeface="Cambria Math"/>
                            </a:rPr>
                            <m:t>𝑅</m:t>
                          </m:r>
                        </m:den>
                      </m:f>
                      <m:r>
                        <a:rPr lang="es-MX" b="0" i="1" smtClean="0">
                          <a:latin typeface="Cambria Math"/>
                        </a:rPr>
                        <m:t>=0</m:t>
                      </m:r>
                    </m:oMath>
                  </m:oMathPara>
                </a14:m>
                <a:endParaRPr lang="es-MX" dirty="0" smtClean="0"/>
              </a:p>
              <a:p>
                <a:pPr marL="0" indent="0" algn="just">
                  <a:buNone/>
                </a:pPr>
                <a:r>
                  <a:rPr lang="es-MX" sz="2400" dirty="0" smtClean="0">
                    <a:latin typeface="Arial" pitchFamily="34" charset="0"/>
                    <a:cs typeface="Arial" pitchFamily="34" charset="0"/>
                  </a:rPr>
                  <a:t>Si se reorganizan los términos (valores constantes y variables queda de la siguiente forma:</a:t>
                </a:r>
              </a:p>
              <a:p>
                <a:pPr marL="0" indent="0" algn="just">
                  <a:buNone/>
                </a:pPr>
                <a:endParaRPr lang="es-MX" sz="2400" dirty="0" smtClean="0">
                  <a:latin typeface="Arial" pitchFamily="34" charset="0"/>
                  <a:cs typeface="Arial" pitchFamily="34" charset="0"/>
                </a:endParaRPr>
              </a:p>
              <a:p>
                <a:pPr marL="0" indent="0" algn="just">
                  <a:buNone/>
                </a:pPr>
                <a14:m>
                  <m:oMathPara xmlns:m="http://schemas.openxmlformats.org/officeDocument/2006/math">
                    <m:oMathParaPr>
                      <m:jc m:val="centerGroup"/>
                    </m:oMathParaPr>
                    <m:oMath xmlns:m="http://schemas.openxmlformats.org/officeDocument/2006/math">
                      <m:f>
                        <m:fPr>
                          <m:ctrlPr>
                            <a:rPr lang="es-MX" i="1">
                              <a:latin typeface="Cambria Math"/>
                            </a:rPr>
                          </m:ctrlPr>
                        </m:fPr>
                        <m:num>
                          <m:r>
                            <a:rPr lang="es-MX" i="1">
                              <a:latin typeface="Cambria Math"/>
                            </a:rPr>
                            <m:t>𝑑𝑣</m:t>
                          </m:r>
                        </m:num>
                        <m:den>
                          <m:r>
                            <a:rPr lang="es-MX" b="0" i="1" smtClean="0">
                              <a:latin typeface="Cambria Math"/>
                            </a:rPr>
                            <m:t>𝑣</m:t>
                          </m:r>
                        </m:den>
                      </m:f>
                      <m:r>
                        <a:rPr lang="es-MX" b="0" i="1" smtClean="0">
                          <a:latin typeface="Cambria Math"/>
                        </a:rPr>
                        <m:t>=−</m:t>
                      </m:r>
                      <m:f>
                        <m:fPr>
                          <m:ctrlPr>
                            <a:rPr lang="es-MX" i="1">
                              <a:latin typeface="Cambria Math"/>
                            </a:rPr>
                          </m:ctrlPr>
                        </m:fPr>
                        <m:num>
                          <m:r>
                            <a:rPr lang="es-MX" b="0" i="1" smtClean="0">
                              <a:latin typeface="Cambria Math"/>
                            </a:rPr>
                            <m:t>𝑑𝑡</m:t>
                          </m:r>
                        </m:num>
                        <m:den>
                          <m:r>
                            <a:rPr lang="es-MX" b="0" i="1" smtClean="0">
                              <a:latin typeface="Cambria Math"/>
                            </a:rPr>
                            <m:t>𝐶</m:t>
                          </m:r>
                          <m:r>
                            <a:rPr lang="es-MX" i="1">
                              <a:latin typeface="Cambria Math"/>
                            </a:rPr>
                            <m:t>𝑅</m:t>
                          </m:r>
                        </m:den>
                      </m:f>
                    </m:oMath>
                  </m:oMathPara>
                </a14:m>
                <a:endParaRPr lang="es-MX" dirty="0" smtClean="0"/>
              </a:p>
              <a:p>
                <a:pPr marL="0" indent="0" algn="just">
                  <a:buNone/>
                </a:pPr>
                <a:endParaRPr lang="es-MX" dirty="0"/>
              </a:p>
              <a:p>
                <a:pPr marL="0" indent="0" algn="just">
                  <a:buNone/>
                </a:pPr>
                <a:endParaRPr lang="es-MX" dirty="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467544" y="548680"/>
                <a:ext cx="8229600" cy="5400600"/>
              </a:xfrm>
              <a:blipFill rotWithShape="1">
                <a:blip r:embed="rId4"/>
                <a:stretch>
                  <a:fillRect l="-1333" t="-1016" r="-1333"/>
                </a:stretch>
              </a:blipFill>
            </p:spPr>
            <p:txBody>
              <a:bodyPr/>
              <a:lstStyle/>
              <a:p>
                <a:r>
                  <a:rPr lang="es-MX">
                    <a:noFill/>
                  </a:rPr>
                  <a:t> </a:t>
                </a:r>
              </a:p>
            </p:txBody>
          </p:sp>
        </mc:Fallback>
      </mc:AlternateContent>
    </p:spTree>
    <p:extLst>
      <p:ext uri="{BB962C8B-B14F-4D97-AF65-F5344CB8AC3E}">
        <p14:creationId xmlns:p14="http://schemas.microsoft.com/office/powerpoint/2010/main" val="40013659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467544" y="332656"/>
                <a:ext cx="8229600" cy="4525963"/>
              </a:xfrm>
            </p:spPr>
            <p:txBody>
              <a:bodyPr>
                <a:normAutofit/>
              </a:bodyPr>
              <a:lstStyle/>
              <a:p>
                <a:pPr marL="0" indent="0" algn="just">
                  <a:buNone/>
                </a:pPr>
                <a:r>
                  <a:rPr lang="es-MX" sz="2400" dirty="0" smtClean="0">
                    <a:latin typeface="Arial" pitchFamily="34" charset="0"/>
                    <a:cs typeface="Arial" pitchFamily="34" charset="0"/>
                  </a:rPr>
                  <a:t>Eliminando el operador las diferenciales mediante la integración se puede escribir:</a:t>
                </a:r>
              </a:p>
              <a:p>
                <a:pPr marL="0" indent="0" algn="ctr">
                  <a:buNone/>
                </a:pPr>
                <a:endParaRPr lang="es-MX" dirty="0"/>
              </a:p>
              <a:p>
                <a:pPr marL="0" indent="0" algn="ctr">
                  <a:buNone/>
                </a:pPr>
                <a14:m>
                  <m:oMathPara xmlns:m="http://schemas.openxmlformats.org/officeDocument/2006/math">
                    <m:oMathParaPr>
                      <m:jc m:val="centerGroup"/>
                    </m:oMathParaPr>
                    <m:oMath xmlns:m="http://schemas.openxmlformats.org/officeDocument/2006/math">
                      <m:func>
                        <m:funcPr>
                          <m:ctrlPr>
                            <a:rPr lang="es-MX" b="0" i="1" smtClean="0">
                              <a:latin typeface="Cambria Math"/>
                            </a:rPr>
                          </m:ctrlPr>
                        </m:funcPr>
                        <m:fName>
                          <m:r>
                            <m:rPr>
                              <m:sty m:val="p"/>
                            </m:rPr>
                            <a:rPr lang="es-MX" b="0" i="0" smtClean="0">
                              <a:latin typeface="Cambria Math"/>
                            </a:rPr>
                            <m:t>ln</m:t>
                          </m:r>
                        </m:fName>
                        <m:e>
                          <m:r>
                            <a:rPr lang="es-MX" b="0" i="1" smtClean="0">
                              <a:latin typeface="Cambria Math"/>
                            </a:rPr>
                            <m:t>𝑣</m:t>
                          </m:r>
                          <m:r>
                            <a:rPr lang="es-MX" b="0" i="1" smtClean="0">
                              <a:latin typeface="Cambria Math"/>
                            </a:rPr>
                            <m:t>=−</m:t>
                          </m:r>
                          <m:f>
                            <m:fPr>
                              <m:ctrlPr>
                                <a:rPr lang="es-MX" b="0" i="1" smtClean="0">
                                  <a:latin typeface="Cambria Math"/>
                                </a:rPr>
                              </m:ctrlPr>
                            </m:fPr>
                            <m:num>
                              <m:r>
                                <a:rPr lang="es-MX" b="0" i="1" smtClean="0">
                                  <a:latin typeface="Cambria Math"/>
                                </a:rPr>
                                <m:t>𝑡</m:t>
                              </m:r>
                            </m:num>
                            <m:den>
                              <m:r>
                                <a:rPr lang="es-MX" b="0" i="1" smtClean="0">
                                  <a:latin typeface="Cambria Math"/>
                                </a:rPr>
                                <m:t>𝑅𝐶</m:t>
                              </m:r>
                            </m:den>
                          </m:f>
                        </m:e>
                      </m:func>
                      <m:r>
                        <a:rPr lang="es-MX" b="0" i="0" smtClean="0">
                          <a:latin typeface="Cambria Math"/>
                        </a:rPr>
                        <m:t>+</m:t>
                      </m:r>
                      <m:r>
                        <m:rPr>
                          <m:sty m:val="p"/>
                        </m:rPr>
                        <a:rPr lang="es-MX" b="0" i="0" smtClean="0">
                          <a:latin typeface="Cambria Math"/>
                        </a:rPr>
                        <m:t>ln</m:t>
                      </m:r>
                      <m:r>
                        <a:rPr lang="es-MX" b="0" i="0" smtClean="0">
                          <a:latin typeface="Cambria Math"/>
                        </a:rPr>
                        <m:t> </m:t>
                      </m:r>
                      <m:r>
                        <m:rPr>
                          <m:sty m:val="p"/>
                        </m:rPr>
                        <a:rPr lang="es-MX" b="0" i="0" smtClean="0">
                          <a:latin typeface="Cambria Math"/>
                        </a:rPr>
                        <m:t>A</m:t>
                      </m:r>
                    </m:oMath>
                  </m:oMathPara>
                </a14:m>
                <a:endParaRPr lang="es-MX" b="0" dirty="0" smtClean="0"/>
              </a:p>
              <a:p>
                <a:pPr marL="0" indent="0" algn="just">
                  <a:buNone/>
                </a:pPr>
                <a:r>
                  <a:rPr lang="es-MX" sz="2400" b="0" dirty="0" smtClean="0">
                    <a:latin typeface="Arial" pitchFamily="34" charset="0"/>
                    <a:cs typeface="Arial" pitchFamily="34" charset="0"/>
                  </a:rPr>
                  <a:t>Donde A es la constante de integración. </a:t>
                </a:r>
                <a:r>
                  <a:rPr lang="es-MX" sz="2400" dirty="0" smtClean="0">
                    <a:latin typeface="Arial" pitchFamily="34" charset="0"/>
                    <a:cs typeface="Arial" pitchFamily="34" charset="0"/>
                  </a:rPr>
                  <a:t>Con lo cual la expresión puede escribirse como:</a:t>
                </a:r>
              </a:p>
              <a:p>
                <a:pPr marL="0" indent="0" algn="ctr">
                  <a:buNone/>
                </a:pPr>
                <a14:m>
                  <m:oMathPara xmlns:m="http://schemas.openxmlformats.org/officeDocument/2006/math">
                    <m:oMathParaPr>
                      <m:jc m:val="centerGroup"/>
                    </m:oMathParaPr>
                    <m:oMath xmlns:m="http://schemas.openxmlformats.org/officeDocument/2006/math">
                      <m:func>
                        <m:funcPr>
                          <m:ctrlPr>
                            <a:rPr lang="es-MX" i="1">
                              <a:latin typeface="Cambria Math"/>
                            </a:rPr>
                          </m:ctrlPr>
                        </m:funcPr>
                        <m:fName>
                          <m:r>
                            <m:rPr>
                              <m:sty m:val="p"/>
                            </m:rPr>
                            <a:rPr lang="es-MX">
                              <a:latin typeface="Cambria Math"/>
                            </a:rPr>
                            <m:t>ln</m:t>
                          </m:r>
                        </m:fName>
                        <m:e>
                          <m:f>
                            <m:fPr>
                              <m:ctrlPr>
                                <a:rPr lang="es-MX" i="1" smtClean="0">
                                  <a:latin typeface="Cambria Math"/>
                                </a:rPr>
                              </m:ctrlPr>
                            </m:fPr>
                            <m:num>
                              <m:r>
                                <a:rPr lang="es-MX" b="0" i="1" smtClean="0">
                                  <a:latin typeface="Cambria Math"/>
                                </a:rPr>
                                <m:t>𝑣</m:t>
                              </m:r>
                            </m:num>
                            <m:den>
                              <m:r>
                                <a:rPr lang="es-MX" b="0" i="1" smtClean="0">
                                  <a:latin typeface="Cambria Math"/>
                                </a:rPr>
                                <m:t>𝐴</m:t>
                              </m:r>
                            </m:den>
                          </m:f>
                          <m:r>
                            <a:rPr lang="es-MX" i="1">
                              <a:latin typeface="Cambria Math"/>
                            </a:rPr>
                            <m:t>=−</m:t>
                          </m:r>
                          <m:f>
                            <m:fPr>
                              <m:ctrlPr>
                                <a:rPr lang="es-MX" i="1">
                                  <a:latin typeface="Cambria Math"/>
                                </a:rPr>
                              </m:ctrlPr>
                            </m:fPr>
                            <m:num>
                              <m:r>
                                <a:rPr lang="es-MX" i="1">
                                  <a:latin typeface="Cambria Math"/>
                                </a:rPr>
                                <m:t>𝑡</m:t>
                              </m:r>
                            </m:num>
                            <m:den>
                              <m:r>
                                <a:rPr lang="es-MX" i="1">
                                  <a:latin typeface="Cambria Math"/>
                                </a:rPr>
                                <m:t>𝑅𝐶</m:t>
                              </m:r>
                            </m:den>
                          </m:f>
                        </m:e>
                      </m:func>
                    </m:oMath>
                  </m:oMathPara>
                </a14:m>
                <a:endParaRPr lang="es-MX" dirty="0"/>
              </a:p>
              <a:p>
                <a:pPr marL="0" indent="0" algn="ctr">
                  <a:buNone/>
                </a:pPr>
                <a:endParaRPr lang="es-MX" b="0" dirty="0"/>
              </a:p>
              <a:p>
                <a:pPr marL="0" indent="0" algn="ctr">
                  <a:buNone/>
                </a:pPr>
                <a:endParaRPr lang="es-MX" b="0" dirty="0" smtClean="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467544" y="332656"/>
                <a:ext cx="8229600" cy="4525963"/>
              </a:xfrm>
              <a:blipFill rotWithShape="1">
                <a:blip r:embed="rId4"/>
                <a:stretch>
                  <a:fillRect l="-1185" t="-943" r="-1111"/>
                </a:stretch>
              </a:blipFill>
            </p:spPr>
            <p:txBody>
              <a:bodyPr/>
              <a:lstStyle/>
              <a:p>
                <a:r>
                  <a:rPr lang="es-MX">
                    <a:noFill/>
                  </a:rPr>
                  <a:t> </a:t>
                </a:r>
              </a:p>
            </p:txBody>
          </p:sp>
        </mc:Fallback>
      </mc:AlternateContent>
    </p:spTree>
    <p:extLst>
      <p:ext uri="{BB962C8B-B14F-4D97-AF65-F5344CB8AC3E}">
        <p14:creationId xmlns:p14="http://schemas.microsoft.com/office/powerpoint/2010/main" val="40013659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467544" y="476672"/>
                <a:ext cx="8424936" cy="5256584"/>
              </a:xfrm>
            </p:spPr>
            <p:txBody>
              <a:bodyPr>
                <a:normAutofit/>
              </a:bodyPr>
              <a:lstStyle/>
              <a:p>
                <a:pPr marL="0" indent="0" algn="ctr">
                  <a:buNone/>
                </a:pPr>
                <a:r>
                  <a:rPr lang="es-MX" sz="2600" dirty="0" smtClean="0">
                    <a:latin typeface="Arial" pitchFamily="34" charset="0"/>
                    <a:cs typeface="Arial" pitchFamily="34" charset="0"/>
                  </a:rPr>
                  <a:t>Al despejar el potencial v (t) la expresión se modifica quedando:</a:t>
                </a:r>
              </a:p>
              <a:p>
                <a:pPr marL="0" indent="0" algn="ctr">
                  <a:buNone/>
                </a:pPr>
                <a:endParaRPr lang="es-MX" sz="2600" dirty="0">
                  <a:latin typeface="Arial" pitchFamily="34" charset="0"/>
                  <a:cs typeface="Arial" pitchFamily="34" charset="0"/>
                </a:endParaRPr>
              </a:p>
              <a:p>
                <a:pPr marL="0" indent="0" algn="ctr">
                  <a:buNone/>
                </a:pPr>
                <a14:m>
                  <m:oMathPara xmlns:m="http://schemas.openxmlformats.org/officeDocument/2006/math">
                    <m:oMathParaPr>
                      <m:jc m:val="centerGroup"/>
                    </m:oMathParaPr>
                    <m:oMath xmlns:m="http://schemas.openxmlformats.org/officeDocument/2006/math">
                      <m:r>
                        <a:rPr lang="es-MX" sz="2600" b="0" i="1" smtClean="0">
                          <a:latin typeface="Cambria Math"/>
                        </a:rPr>
                        <m:t>𝑣</m:t>
                      </m:r>
                      <m:d>
                        <m:dPr>
                          <m:ctrlPr>
                            <a:rPr lang="es-MX" sz="2600" b="0" i="1" smtClean="0">
                              <a:latin typeface="Cambria Math"/>
                            </a:rPr>
                          </m:ctrlPr>
                        </m:dPr>
                        <m:e>
                          <m:r>
                            <a:rPr lang="es-MX" sz="2600" b="0" i="1" smtClean="0">
                              <a:latin typeface="Cambria Math"/>
                            </a:rPr>
                            <m:t>𝑡</m:t>
                          </m:r>
                        </m:e>
                      </m:d>
                      <m:r>
                        <a:rPr lang="es-MX" sz="2600" b="0" i="1" smtClean="0">
                          <a:latin typeface="Cambria Math"/>
                        </a:rPr>
                        <m:t>=</m:t>
                      </m:r>
                      <m:r>
                        <a:rPr lang="es-MX" sz="2600" b="0" i="1" smtClean="0">
                          <a:latin typeface="Cambria Math"/>
                        </a:rPr>
                        <m:t>𝐴</m:t>
                      </m:r>
                      <m:sSup>
                        <m:sSupPr>
                          <m:ctrlPr>
                            <a:rPr lang="es-MX" sz="2600" b="0" i="1" smtClean="0">
                              <a:latin typeface="Cambria Math"/>
                            </a:rPr>
                          </m:ctrlPr>
                        </m:sSupPr>
                        <m:e>
                          <m:r>
                            <a:rPr lang="es-MX" sz="2600" b="0" i="1" smtClean="0">
                              <a:latin typeface="Cambria Math"/>
                            </a:rPr>
                            <m:t>𝑒</m:t>
                          </m:r>
                        </m:e>
                        <m:sup>
                          <m:r>
                            <a:rPr lang="es-MX" sz="2600" b="0" i="1" smtClean="0">
                              <a:latin typeface="Cambria Math"/>
                            </a:rPr>
                            <m:t>−</m:t>
                          </m:r>
                          <m:r>
                            <a:rPr lang="es-MX" sz="2600" b="0" i="1" smtClean="0">
                              <a:latin typeface="Cambria Math"/>
                            </a:rPr>
                            <m:t>𝑡</m:t>
                          </m:r>
                          <m:r>
                            <a:rPr lang="es-MX" sz="2600" b="0" i="1" smtClean="0">
                              <a:latin typeface="Cambria Math"/>
                            </a:rPr>
                            <m:t>/</m:t>
                          </m:r>
                          <m:r>
                            <a:rPr lang="es-MX" sz="2600" b="0" i="1" smtClean="0">
                              <a:latin typeface="Cambria Math"/>
                            </a:rPr>
                            <m:t>𝑅𝐶</m:t>
                          </m:r>
                        </m:sup>
                      </m:sSup>
                    </m:oMath>
                  </m:oMathPara>
                </a14:m>
                <a:endParaRPr lang="es-MX" sz="2600" b="0" dirty="0" smtClean="0">
                  <a:latin typeface="Arial" pitchFamily="34" charset="0"/>
                  <a:cs typeface="Arial" pitchFamily="34" charset="0"/>
                </a:endParaRPr>
              </a:p>
              <a:p>
                <a:pPr marL="0" indent="0" algn="ctr">
                  <a:buNone/>
                </a:pPr>
                <a:r>
                  <a:rPr lang="es-MX" sz="2400" dirty="0" smtClean="0">
                    <a:latin typeface="Arial" pitchFamily="34" charset="0"/>
                    <a:cs typeface="Arial" pitchFamily="34" charset="0"/>
                  </a:rPr>
                  <a:t>Puesto que las condiciones iniciales para el capacitos son V0</a:t>
                </a:r>
              </a:p>
              <a:p>
                <a:pPr marL="0" indent="0" algn="ctr">
                  <a:buNone/>
                </a:pPr>
                <a14:m>
                  <m:oMathPara xmlns:m="http://schemas.openxmlformats.org/officeDocument/2006/math">
                    <m:oMathParaPr>
                      <m:jc m:val="centerGroup"/>
                    </m:oMathParaPr>
                    <m:oMath xmlns:m="http://schemas.openxmlformats.org/officeDocument/2006/math">
                      <m:r>
                        <a:rPr lang="es-MX" sz="2600" i="1">
                          <a:latin typeface="Cambria Math"/>
                        </a:rPr>
                        <m:t>𝑣</m:t>
                      </m:r>
                      <m:d>
                        <m:dPr>
                          <m:ctrlPr>
                            <a:rPr lang="es-MX" sz="2600" i="1">
                              <a:latin typeface="Cambria Math"/>
                            </a:rPr>
                          </m:ctrlPr>
                        </m:dPr>
                        <m:e>
                          <m:r>
                            <a:rPr lang="es-MX" sz="2600" i="1">
                              <a:latin typeface="Cambria Math"/>
                            </a:rPr>
                            <m:t>𝑡</m:t>
                          </m:r>
                        </m:e>
                      </m:d>
                      <m:r>
                        <a:rPr lang="es-MX" sz="2600" i="1">
                          <a:latin typeface="Cambria Math"/>
                        </a:rPr>
                        <m:t>=</m:t>
                      </m:r>
                      <m:sSub>
                        <m:sSubPr>
                          <m:ctrlPr>
                            <a:rPr lang="es-MX" sz="2600" i="1" smtClean="0">
                              <a:latin typeface="Cambria Math"/>
                            </a:rPr>
                          </m:ctrlPr>
                        </m:sSubPr>
                        <m:e>
                          <m:r>
                            <a:rPr lang="es-MX" sz="2600" b="0" i="1" smtClean="0">
                              <a:latin typeface="Cambria Math"/>
                            </a:rPr>
                            <m:t>𝑣</m:t>
                          </m:r>
                        </m:e>
                        <m:sub>
                          <m:r>
                            <a:rPr lang="es-MX" sz="2600" b="0" i="1" smtClean="0">
                              <a:latin typeface="Cambria Math"/>
                            </a:rPr>
                            <m:t>0</m:t>
                          </m:r>
                        </m:sub>
                      </m:sSub>
                      <m:sSup>
                        <m:sSupPr>
                          <m:ctrlPr>
                            <a:rPr lang="es-MX" sz="2600" i="1">
                              <a:latin typeface="Cambria Math"/>
                            </a:rPr>
                          </m:ctrlPr>
                        </m:sSupPr>
                        <m:e>
                          <m:r>
                            <a:rPr lang="es-MX" sz="2600" i="1">
                              <a:latin typeface="Cambria Math"/>
                            </a:rPr>
                            <m:t>𝑒</m:t>
                          </m:r>
                        </m:e>
                        <m:sup>
                          <m:r>
                            <a:rPr lang="es-MX" sz="2600" i="1">
                              <a:latin typeface="Cambria Math"/>
                            </a:rPr>
                            <m:t>−</m:t>
                          </m:r>
                          <m:r>
                            <a:rPr lang="es-MX" sz="2600" i="1">
                              <a:latin typeface="Cambria Math"/>
                            </a:rPr>
                            <m:t>𝑡</m:t>
                          </m:r>
                          <m:r>
                            <a:rPr lang="es-MX" sz="2600" i="1">
                              <a:latin typeface="Cambria Math"/>
                            </a:rPr>
                            <m:t>/</m:t>
                          </m:r>
                          <m:r>
                            <a:rPr lang="es-MX" sz="2600" i="1">
                              <a:latin typeface="Cambria Math"/>
                            </a:rPr>
                            <m:t>𝑅𝐶</m:t>
                          </m:r>
                        </m:sup>
                      </m:sSup>
                    </m:oMath>
                  </m:oMathPara>
                </a14:m>
                <a:endParaRPr lang="es-MX" sz="2600" dirty="0" smtClean="0">
                  <a:latin typeface="Arial" pitchFamily="34" charset="0"/>
                  <a:cs typeface="Arial" pitchFamily="34" charset="0"/>
                </a:endParaRPr>
              </a:p>
              <a:p>
                <a:pPr marL="0" indent="0" algn="just">
                  <a:buNone/>
                </a:pPr>
                <a:r>
                  <a:rPr lang="es-MX" sz="2400" dirty="0" smtClean="0">
                    <a:latin typeface="Arial" pitchFamily="34" charset="0"/>
                    <a:cs typeface="Arial" pitchFamily="34" charset="0"/>
                  </a:rPr>
                  <a:t>Con lo cual se demuestra la respuesta de la tensión en un circuito RL sin fuente, la excitación del circuito es debida a la energía almacenada por el capacitor</a:t>
                </a:r>
                <a:endParaRPr lang="es-MX" sz="2400" dirty="0">
                  <a:latin typeface="Arial" pitchFamily="34" charset="0"/>
                  <a:cs typeface="Arial" pitchFamily="34" charset="0"/>
                </a:endParaRPr>
              </a:p>
              <a:p>
                <a:pPr marL="0" indent="0" algn="ctr">
                  <a:buNone/>
                </a:pPr>
                <a:endParaRPr lang="es-MX" dirty="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467544" y="476672"/>
                <a:ext cx="8424936" cy="5256584"/>
              </a:xfrm>
              <a:blipFill rotWithShape="1">
                <a:blip r:embed="rId4"/>
                <a:stretch>
                  <a:fillRect l="-1158" t="-1044" r="-1085"/>
                </a:stretch>
              </a:blipFill>
            </p:spPr>
            <p:txBody>
              <a:bodyPr/>
              <a:lstStyle/>
              <a:p>
                <a:r>
                  <a:rPr lang="es-MX">
                    <a:noFill/>
                  </a:rPr>
                  <a:t> </a:t>
                </a:r>
              </a:p>
            </p:txBody>
          </p:sp>
        </mc:Fallback>
      </mc:AlternateContent>
    </p:spTree>
    <p:extLst>
      <p:ext uri="{BB962C8B-B14F-4D97-AF65-F5344CB8AC3E}">
        <p14:creationId xmlns:p14="http://schemas.microsoft.com/office/powerpoint/2010/main" val="40013659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158</TotalTime>
  <Words>558</Words>
  <Application>Microsoft Office PowerPoint</Application>
  <PresentationFormat>Presentación en pantalla (4:3)</PresentationFormat>
  <Paragraphs>53</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TEMA: Circuito RC </vt:lpstr>
      <vt:lpstr>TEMA: Circuitos RC</vt:lpstr>
      <vt:lpstr>TEMA: Circuitos RC</vt:lpstr>
      <vt:lpstr>TEMA: Circuitos RC sin fuente</vt:lpstr>
      <vt:lpstr>Presentación de PowerPoint</vt:lpstr>
      <vt:lpstr>Presentación de PowerPoint</vt:lpstr>
      <vt:lpstr>Presentación de PowerPoint</vt:lpstr>
      <vt:lpstr>Presentación de PowerPoint</vt:lpstr>
      <vt:lpstr>Presentación de PowerPoint</vt:lpstr>
      <vt:lpstr>Referencias  Hallyday, R. D. (2009). Física Volumen I y II . México: CECSA.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www.intercambiosvirtuales.org</cp:lastModifiedBy>
  <cp:revision>23</cp:revision>
  <dcterms:created xsi:type="dcterms:W3CDTF">2012-12-04T21:22:09Z</dcterms:created>
  <dcterms:modified xsi:type="dcterms:W3CDTF">2016-10-13T18:28:13Z</dcterms:modified>
</cp:coreProperties>
</file>